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rimo" panose="020B0604020202020204" charset="0"/>
      <p:regular r:id="rId32"/>
    </p:embeddedFont>
    <p:embeddedFont>
      <p:font typeface="Calibri" panose="020F0502020204030204" pitchFamily="34" charset="0"/>
      <p:regular r:id="rId33"/>
      <p:bold r:id="rId34"/>
      <p:italic r:id="rId35"/>
      <p:boldItalic r:id="rId36"/>
    </p:embeddedFont>
    <p:embeddedFont>
      <p:font typeface="Times Neue Roman" panose="020B0604020202020204" charset="0"/>
      <p:regular r:id="rId37"/>
    </p:embeddedFont>
    <p:embeddedFont>
      <p:font typeface="Times Neue Roman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a:off x="852245" y="703379"/>
            <a:ext cx="11772257" cy="9583621"/>
            <a:chOff x="0" y="0"/>
            <a:chExt cx="27954481" cy="22757330"/>
          </a:xfrm>
        </p:grpSpPr>
        <p:sp>
          <p:nvSpPr>
            <p:cNvPr id="3" name="Freeform 3"/>
            <p:cNvSpPr/>
            <p:nvPr/>
          </p:nvSpPr>
          <p:spPr>
            <a:xfrm>
              <a:off x="72390" y="72390"/>
              <a:ext cx="27809700" cy="22612551"/>
            </a:xfrm>
            <a:custGeom>
              <a:avLst/>
              <a:gdLst/>
              <a:ahLst/>
              <a:cxnLst/>
              <a:rect l="l" t="t" r="r" b="b"/>
              <a:pathLst>
                <a:path w="27809700" h="22612551">
                  <a:moveTo>
                    <a:pt x="0" y="0"/>
                  </a:moveTo>
                  <a:lnTo>
                    <a:pt x="27809700" y="0"/>
                  </a:lnTo>
                  <a:lnTo>
                    <a:pt x="27809700" y="22612551"/>
                  </a:lnTo>
                  <a:lnTo>
                    <a:pt x="0" y="22612551"/>
                  </a:lnTo>
                  <a:lnTo>
                    <a:pt x="0" y="0"/>
                  </a:lnTo>
                  <a:close/>
                </a:path>
              </a:pathLst>
            </a:custGeom>
            <a:solidFill>
              <a:srgbClr val="D6EAF2"/>
            </a:solidFill>
          </p:spPr>
        </p:sp>
        <p:sp>
          <p:nvSpPr>
            <p:cNvPr id="4" name="Freeform 4"/>
            <p:cNvSpPr/>
            <p:nvPr/>
          </p:nvSpPr>
          <p:spPr>
            <a:xfrm>
              <a:off x="0" y="0"/>
              <a:ext cx="27954480" cy="22757330"/>
            </a:xfrm>
            <a:custGeom>
              <a:avLst/>
              <a:gdLst/>
              <a:ahLst/>
              <a:cxnLst/>
              <a:rect l="l" t="t" r="r" b="b"/>
              <a:pathLst>
                <a:path w="27954480" h="22757330">
                  <a:moveTo>
                    <a:pt x="27809701" y="22612550"/>
                  </a:moveTo>
                  <a:lnTo>
                    <a:pt x="27954480" y="22612550"/>
                  </a:lnTo>
                  <a:lnTo>
                    <a:pt x="27954480" y="22757330"/>
                  </a:lnTo>
                  <a:lnTo>
                    <a:pt x="27809701" y="22757330"/>
                  </a:lnTo>
                  <a:lnTo>
                    <a:pt x="27809701" y="22612550"/>
                  </a:lnTo>
                  <a:close/>
                  <a:moveTo>
                    <a:pt x="0" y="144780"/>
                  </a:moveTo>
                  <a:lnTo>
                    <a:pt x="144780" y="144780"/>
                  </a:lnTo>
                  <a:lnTo>
                    <a:pt x="144780" y="22612550"/>
                  </a:lnTo>
                  <a:lnTo>
                    <a:pt x="0" y="22612550"/>
                  </a:lnTo>
                  <a:lnTo>
                    <a:pt x="0" y="144780"/>
                  </a:lnTo>
                  <a:close/>
                  <a:moveTo>
                    <a:pt x="0" y="22612550"/>
                  </a:moveTo>
                  <a:lnTo>
                    <a:pt x="144780" y="22612550"/>
                  </a:lnTo>
                  <a:lnTo>
                    <a:pt x="144780" y="22757330"/>
                  </a:lnTo>
                  <a:lnTo>
                    <a:pt x="0" y="22757330"/>
                  </a:lnTo>
                  <a:lnTo>
                    <a:pt x="0" y="22612550"/>
                  </a:lnTo>
                  <a:close/>
                  <a:moveTo>
                    <a:pt x="27809701" y="144780"/>
                  </a:moveTo>
                  <a:lnTo>
                    <a:pt x="27954480" y="144780"/>
                  </a:lnTo>
                  <a:lnTo>
                    <a:pt x="27954480" y="22612550"/>
                  </a:lnTo>
                  <a:lnTo>
                    <a:pt x="27809701" y="22612550"/>
                  </a:lnTo>
                  <a:lnTo>
                    <a:pt x="27809701" y="144780"/>
                  </a:lnTo>
                  <a:close/>
                  <a:moveTo>
                    <a:pt x="144780" y="22612550"/>
                  </a:moveTo>
                  <a:lnTo>
                    <a:pt x="27809701" y="22612550"/>
                  </a:lnTo>
                  <a:lnTo>
                    <a:pt x="27809701" y="22757330"/>
                  </a:lnTo>
                  <a:lnTo>
                    <a:pt x="144780" y="22757330"/>
                  </a:lnTo>
                  <a:lnTo>
                    <a:pt x="144780" y="22612550"/>
                  </a:lnTo>
                  <a:close/>
                  <a:moveTo>
                    <a:pt x="27809701" y="0"/>
                  </a:moveTo>
                  <a:lnTo>
                    <a:pt x="27954480" y="0"/>
                  </a:lnTo>
                  <a:lnTo>
                    <a:pt x="27954480" y="144780"/>
                  </a:lnTo>
                  <a:lnTo>
                    <a:pt x="27809701" y="144780"/>
                  </a:lnTo>
                  <a:lnTo>
                    <a:pt x="27809701" y="0"/>
                  </a:lnTo>
                  <a:close/>
                  <a:moveTo>
                    <a:pt x="0" y="0"/>
                  </a:moveTo>
                  <a:lnTo>
                    <a:pt x="144780" y="0"/>
                  </a:lnTo>
                  <a:lnTo>
                    <a:pt x="144780" y="144780"/>
                  </a:lnTo>
                  <a:lnTo>
                    <a:pt x="0" y="144780"/>
                  </a:lnTo>
                  <a:lnTo>
                    <a:pt x="0" y="0"/>
                  </a:lnTo>
                  <a:close/>
                  <a:moveTo>
                    <a:pt x="144780" y="0"/>
                  </a:moveTo>
                  <a:lnTo>
                    <a:pt x="27809701" y="0"/>
                  </a:lnTo>
                  <a:lnTo>
                    <a:pt x="27809701" y="144780"/>
                  </a:lnTo>
                  <a:lnTo>
                    <a:pt x="144780" y="144780"/>
                  </a:lnTo>
                  <a:lnTo>
                    <a:pt x="144780" y="0"/>
                  </a:lnTo>
                  <a:close/>
                </a:path>
              </a:pathLst>
            </a:custGeom>
            <a:solidFill>
              <a:srgbClr val="2E414D"/>
            </a:solidFill>
          </p:spPr>
        </p:sp>
      </p:grpSp>
      <p:pic>
        <p:nvPicPr>
          <p:cNvPr id="5" name="Picture 5"/>
          <p:cNvPicPr>
            <a:picLocks noChangeAspect="1"/>
          </p:cNvPicPr>
          <p:nvPr/>
        </p:nvPicPr>
        <p:blipFill>
          <a:blip r:embed="rId2"/>
          <a:srcRect/>
          <a:stretch>
            <a:fillRect/>
          </a:stretch>
        </p:blipFill>
        <p:spPr>
          <a:xfrm>
            <a:off x="1257336" y="1247670"/>
            <a:ext cx="3377139" cy="2254240"/>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010592" y="4837692"/>
            <a:ext cx="4941354" cy="411480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7895262"/>
            <a:ext cx="1715434" cy="2204413"/>
          </a:xfrm>
          <a:prstGeom prst="rect">
            <a:avLst/>
          </a:prstGeom>
        </p:spPr>
      </p:pic>
      <p:grpSp>
        <p:nvGrpSpPr>
          <p:cNvPr id="8" name="Group 8"/>
          <p:cNvGrpSpPr/>
          <p:nvPr/>
        </p:nvGrpSpPr>
        <p:grpSpPr>
          <a:xfrm>
            <a:off x="1491040" y="3815484"/>
            <a:ext cx="10494667" cy="2217280"/>
            <a:chOff x="0" y="0"/>
            <a:chExt cx="13992889" cy="2956374"/>
          </a:xfrm>
        </p:grpSpPr>
        <p:sp>
          <p:nvSpPr>
            <p:cNvPr id="9" name="TextBox 9"/>
            <p:cNvSpPr txBox="1"/>
            <p:nvPr/>
          </p:nvSpPr>
          <p:spPr>
            <a:xfrm>
              <a:off x="0" y="2387202"/>
              <a:ext cx="13493598" cy="569172"/>
            </a:xfrm>
            <a:prstGeom prst="rect">
              <a:avLst/>
            </a:prstGeom>
          </p:spPr>
          <p:txBody>
            <a:bodyPr lIns="0" tIns="0" rIns="0" bIns="0" rtlCol="0" anchor="t">
              <a:spAutoFit/>
            </a:bodyPr>
            <a:lstStyle/>
            <a:p>
              <a:pPr>
                <a:lnSpc>
                  <a:spcPts val="3640"/>
                </a:lnSpc>
              </a:pPr>
              <a:r>
                <a:rPr lang="en-US" sz="2600" spc="78">
                  <a:solidFill>
                    <a:srgbClr val="2E414D"/>
                  </a:solidFill>
                  <a:latin typeface="Times Neue Roman"/>
                </a:rPr>
                <a:t>Giáo viên hướng dẫn: PGS.TS Nguyễn Bình Minh</a:t>
              </a:r>
            </a:p>
          </p:txBody>
        </p:sp>
        <p:sp>
          <p:nvSpPr>
            <p:cNvPr id="10" name="TextBox 10"/>
            <p:cNvSpPr txBox="1"/>
            <p:nvPr/>
          </p:nvSpPr>
          <p:spPr>
            <a:xfrm>
              <a:off x="0" y="95250"/>
              <a:ext cx="13992889" cy="1658368"/>
            </a:xfrm>
            <a:prstGeom prst="rect">
              <a:avLst/>
            </a:prstGeom>
          </p:spPr>
          <p:txBody>
            <a:bodyPr lIns="0" tIns="0" rIns="0" bIns="0" rtlCol="0" anchor="t">
              <a:spAutoFit/>
            </a:bodyPr>
            <a:lstStyle/>
            <a:p>
              <a:pPr algn="ctr">
                <a:lnSpc>
                  <a:spcPts val="4704"/>
                </a:lnSpc>
              </a:pPr>
              <a:r>
                <a:rPr lang="en-US" sz="4800" spc="57">
                  <a:solidFill>
                    <a:srgbClr val="2E414D"/>
                  </a:solidFill>
                  <a:latin typeface="Times Neue Roman"/>
                </a:rPr>
                <a:t>KIẾN TRÚC HỆ THỐNG THÔNG TIN VÀ ỨNG DỤNG</a:t>
              </a:r>
            </a:p>
          </p:txBody>
        </p:sp>
      </p:grpSp>
      <p:sp>
        <p:nvSpPr>
          <p:cNvPr id="11" name="TextBox 11"/>
          <p:cNvSpPr txBox="1"/>
          <p:nvPr/>
        </p:nvSpPr>
        <p:spPr>
          <a:xfrm>
            <a:off x="852245" y="6316608"/>
            <a:ext cx="11772257" cy="1099819"/>
          </a:xfrm>
          <a:prstGeom prst="rect">
            <a:avLst/>
          </a:prstGeom>
        </p:spPr>
        <p:txBody>
          <a:bodyPr lIns="0" tIns="0" rIns="0" bIns="0" rtlCol="0" anchor="t">
            <a:spAutoFit/>
          </a:bodyPr>
          <a:lstStyle/>
          <a:p>
            <a:pPr algn="ctr">
              <a:lnSpc>
                <a:spcPts val="4480"/>
              </a:lnSpc>
            </a:pPr>
            <a:r>
              <a:rPr lang="en-US" sz="3200">
                <a:solidFill>
                  <a:srgbClr val="000000"/>
                </a:solidFill>
                <a:latin typeface="Times Neue Roman Bold"/>
              </a:rPr>
              <a:t>Đề tài: Thiết kế hệ thống thông tin ERP cho doanh nghiệp vừa và nhỏ kinh doanh trang thiết bị điện tử quy mô 5 cửa hàng</a:t>
            </a:r>
          </a:p>
        </p:txBody>
      </p:sp>
      <p:sp>
        <p:nvSpPr>
          <p:cNvPr id="12" name="TextBox 12"/>
          <p:cNvSpPr txBox="1"/>
          <p:nvPr/>
        </p:nvSpPr>
        <p:spPr>
          <a:xfrm>
            <a:off x="12868008" y="1038922"/>
            <a:ext cx="5226522" cy="1961515"/>
          </a:xfrm>
          <a:prstGeom prst="rect">
            <a:avLst/>
          </a:prstGeom>
        </p:spPr>
        <p:txBody>
          <a:bodyPr lIns="0" tIns="0" rIns="0" bIns="0" rtlCol="0" anchor="t">
            <a:spAutoFit/>
          </a:bodyPr>
          <a:lstStyle/>
          <a:p>
            <a:pPr algn="ctr">
              <a:lnSpc>
                <a:spcPts val="2600"/>
              </a:lnSpc>
            </a:pPr>
            <a:r>
              <a:rPr lang="en-US" sz="2600">
                <a:solidFill>
                  <a:srgbClr val="000000"/>
                </a:solidFill>
                <a:latin typeface="Times Neue Roman Bold"/>
              </a:rPr>
              <a:t>INFORMATION SYSTEM INFRASTRUCTURE SHOULD BE ESTABLISHED IN ORDER TO CREATE MEANINGFUL OPTIONS FOR FUTURE CORPORATE DEVELOPMENT</a:t>
            </a:r>
          </a:p>
        </p:txBody>
      </p:sp>
      <p:sp>
        <p:nvSpPr>
          <p:cNvPr id="13" name="TextBox 13"/>
          <p:cNvSpPr txBox="1"/>
          <p:nvPr/>
        </p:nvSpPr>
        <p:spPr>
          <a:xfrm>
            <a:off x="7850393" y="7660312"/>
            <a:ext cx="3760846" cy="417487"/>
          </a:xfrm>
          <a:prstGeom prst="rect">
            <a:avLst/>
          </a:prstGeom>
        </p:spPr>
        <p:txBody>
          <a:bodyPr wrap="square" lIns="0" tIns="0" rIns="0" bIns="0" rtlCol="0" anchor="t">
            <a:spAutoFit/>
          </a:bodyPr>
          <a:lstStyle/>
          <a:p>
            <a:pPr algn="ctr">
              <a:lnSpc>
                <a:spcPts val="3499"/>
              </a:lnSpc>
              <a:spcBef>
                <a:spcPct val="0"/>
              </a:spcBef>
            </a:pPr>
            <a:r>
              <a:rPr lang="en-US" sz="2499" dirty="0" err="1">
                <a:solidFill>
                  <a:srgbClr val="000000"/>
                </a:solidFill>
                <a:latin typeface="Times Neue Roman"/>
              </a:rPr>
              <a:t>Nhóm</a:t>
            </a:r>
            <a:r>
              <a:rPr lang="en-US" sz="2499" dirty="0">
                <a:solidFill>
                  <a:srgbClr val="000000"/>
                </a:solidFill>
                <a:latin typeface="Times Neue Roman"/>
              </a:rPr>
              <a:t> </a:t>
            </a:r>
            <a:r>
              <a:rPr lang="en-US" sz="2499" dirty="0" err="1">
                <a:solidFill>
                  <a:srgbClr val="000000"/>
                </a:solidFill>
                <a:latin typeface="Times Neue Roman"/>
              </a:rPr>
              <a:t>thực</a:t>
            </a:r>
            <a:r>
              <a:rPr lang="en-US" sz="2499" dirty="0">
                <a:solidFill>
                  <a:srgbClr val="000000"/>
                </a:solidFill>
                <a:latin typeface="Times Neue Roman"/>
              </a:rPr>
              <a:t> </a:t>
            </a:r>
            <a:r>
              <a:rPr lang="en-US" sz="2499" dirty="0" err="1">
                <a:solidFill>
                  <a:srgbClr val="000000"/>
                </a:solidFill>
                <a:latin typeface="Times Neue Roman"/>
              </a:rPr>
              <a:t>hiện</a:t>
            </a:r>
            <a:r>
              <a:rPr lang="en-US" sz="2499" dirty="0">
                <a:solidFill>
                  <a:srgbClr val="000000"/>
                </a:solidFill>
                <a:latin typeface="Times Neue Roman"/>
              </a:rPr>
              <a:t>: Group 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8449488" y="1466484"/>
            <a:ext cx="8809812" cy="8150205"/>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671560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nghiệp vụ tổng quan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63765"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4428098" y="2226743"/>
            <a:ext cx="9431805" cy="6629688"/>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nghiệp vụ Quản lý nhân sự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63765"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t="660" b="660"/>
          <a:stretch>
            <a:fillRect/>
          </a:stretch>
        </p:blipFill>
        <p:spPr>
          <a:xfrm>
            <a:off x="4350899" y="2029781"/>
            <a:ext cx="9586201" cy="7228519"/>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nghiệp vụ quản lý tài chính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4746248" y="2211860"/>
            <a:ext cx="8795505" cy="6659454"/>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nghiệp vụ quản lý kỹ thuật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5109131" y="2306882"/>
            <a:ext cx="8069739" cy="6469411"/>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nghiệp vụ quản lý kinh doanh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2601885" y="2601766"/>
            <a:ext cx="13084230" cy="6288608"/>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BPMN(Quy trình nghiệp vụ) mua sản phẩm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221264" y="2577407"/>
            <a:ext cx="11845471" cy="6337327"/>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686163"/>
            <a:ext cx="1431014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BPMN(Quy trình nghiệp vụ) bảo hành sản phẩm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sp>
        <p:nvSpPr>
          <p:cNvPr id="6" name="TextBox 6"/>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4.Kiến trúc dữ liệu</a:t>
            </a:r>
          </a:p>
        </p:txBody>
      </p:sp>
      <p:sp>
        <p:nvSpPr>
          <p:cNvPr id="7" name="TextBox 7"/>
          <p:cNvSpPr txBox="1"/>
          <p:nvPr/>
        </p:nvSpPr>
        <p:spPr>
          <a:xfrm>
            <a:off x="1028700" y="1686163"/>
            <a:ext cx="16077836" cy="44437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Nguyên tắc dữ liệu</a:t>
            </a:r>
          </a:p>
          <a:p>
            <a:pPr marL="1209039" lvl="2" indent="-403013">
              <a:lnSpc>
                <a:spcPts val="3919"/>
              </a:lnSpc>
              <a:buFont typeface="Arial"/>
              <a:buChar char="⚬"/>
            </a:pPr>
            <a:r>
              <a:rPr lang="en-US" sz="2799">
                <a:solidFill>
                  <a:srgbClr val="000000"/>
                </a:solidFill>
                <a:latin typeface="Times Neue Roman"/>
              </a:rPr>
              <a:t>Tạo dữ liệu: Tất cả dữ liệu doanh nghiệp phải được ghi lại tại thời điểm nó được tạo ra bằng một trường dữ liệu DateTime</a:t>
            </a:r>
          </a:p>
          <a:p>
            <a:pPr marL="1209039" lvl="2" indent="-403013">
              <a:lnSpc>
                <a:spcPts val="3919"/>
              </a:lnSpc>
              <a:buFont typeface="Arial"/>
              <a:buChar char="⚬"/>
            </a:pPr>
            <a:r>
              <a:rPr lang="en-US" sz="2799">
                <a:solidFill>
                  <a:srgbClr val="000000"/>
                </a:solidFill>
                <a:latin typeface="Times Neue Roman"/>
              </a:rPr>
              <a:t>Định danh dữ liệu: Mọi đối tượng doanh nghiệp sẽ chỉ nhận 1 định danh duy nhất. Định danh đó sẽ ở dạng Universally Unique Identifier(UUID).</a:t>
            </a:r>
          </a:p>
          <a:p>
            <a:pPr marL="1209039" lvl="2" indent="-403013">
              <a:lnSpc>
                <a:spcPts val="3919"/>
              </a:lnSpc>
              <a:buFont typeface="Arial"/>
              <a:buChar char="⚬"/>
            </a:pPr>
            <a:r>
              <a:rPr lang="en-US" sz="2799">
                <a:solidFill>
                  <a:srgbClr val="000000"/>
                </a:solidFill>
                <a:latin typeface="Times Neue Roman"/>
              </a:rPr>
              <a:t>Chuẩn hóa dữ liệu để không bị tương tranh dữ liệu trong việc đọc và ghi.</a:t>
            </a:r>
          </a:p>
          <a:p>
            <a:pPr marL="1209039" lvl="2" indent="-403013">
              <a:lnSpc>
                <a:spcPts val="3919"/>
              </a:lnSpc>
              <a:buFont typeface="Arial"/>
              <a:buChar char="⚬"/>
            </a:pPr>
            <a:r>
              <a:rPr lang="en-US" sz="2799">
                <a:solidFill>
                  <a:srgbClr val="000000"/>
                </a:solidFill>
                <a:latin typeface="Times Neue Roman"/>
              </a:rPr>
              <a:t>Truy cập thông tin dựa trên cấp độ truy cập: Dễ dàng và kịp thời quyền truy cập vào dữ liệu và thông tin dựa trên các cấp độ truy cập cho các nhân viên được ủy quyền khác nhau cần phải là quy tắc thay vì ngoại lệ. Điều này cần được thực hiện mà không ảnh hưởng bảo mật, bí mật và riêng tư.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905066" y="2489971"/>
            <a:ext cx="10325103" cy="6512199"/>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4.Kiến trúc dữ liệu</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Ứng dụng/Ma trận dữ liệu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4193335" y="2382037"/>
            <a:ext cx="9748567" cy="6728067"/>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4.Kiến trúc dữ liệu</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Thực thể dữ liệu/ Ma trận chức năng nghiệp vụ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EAF2"/>
        </a:solidFill>
        <a:effectLst/>
      </p:bgPr>
    </p:bg>
    <p:spTree>
      <p:nvGrpSpPr>
        <p:cNvPr id="1" name=""/>
        <p:cNvGrpSpPr/>
        <p:nvPr/>
      </p:nvGrpSpPr>
      <p:grpSpPr>
        <a:xfrm>
          <a:off x="0" y="0"/>
          <a:ext cx="0" cy="0"/>
          <a:chOff x="0" y="0"/>
          <a:chExt cx="0" cy="0"/>
        </a:xfrm>
      </p:grpSpPr>
      <p:sp>
        <p:nvSpPr>
          <p:cNvPr id="2" name="TextBox 2"/>
          <p:cNvSpPr txBox="1"/>
          <p:nvPr/>
        </p:nvSpPr>
        <p:spPr>
          <a:xfrm>
            <a:off x="1028700" y="2017044"/>
            <a:ext cx="7839450" cy="3813810"/>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000000"/>
                </a:solidFill>
                <a:latin typeface="Times Neue Roman"/>
              </a:rPr>
              <a:t>Tổng quan</a:t>
            </a:r>
          </a:p>
          <a:p>
            <a:pPr marL="777240" lvl="1" indent="-388620">
              <a:lnSpc>
                <a:spcPts val="5040"/>
              </a:lnSpc>
              <a:buFont typeface="Arial"/>
              <a:buChar char="•"/>
            </a:pPr>
            <a:r>
              <a:rPr lang="en-US" sz="3600">
                <a:solidFill>
                  <a:srgbClr val="000000"/>
                </a:solidFill>
                <a:latin typeface="Times Neue Roman"/>
              </a:rPr>
              <a:t>Tầm nhìn kiến trúc</a:t>
            </a:r>
          </a:p>
          <a:p>
            <a:pPr marL="777240" lvl="1" indent="-388620">
              <a:lnSpc>
                <a:spcPts val="5040"/>
              </a:lnSpc>
              <a:buFont typeface="Arial"/>
              <a:buChar char="•"/>
            </a:pPr>
            <a:r>
              <a:rPr lang="en-US" sz="3600">
                <a:solidFill>
                  <a:srgbClr val="000000"/>
                </a:solidFill>
                <a:latin typeface="Times Neue Roman"/>
              </a:rPr>
              <a:t>Kiến trúc nghiệp vụ</a:t>
            </a:r>
          </a:p>
          <a:p>
            <a:pPr>
              <a:lnSpc>
                <a:spcPts val="5040"/>
              </a:lnSpc>
            </a:pPr>
            <a:r>
              <a:rPr lang="en-US" sz="3600">
                <a:solidFill>
                  <a:srgbClr val="000000"/>
                </a:solidFill>
                <a:latin typeface="Times Neue Roman"/>
              </a:rPr>
              <a:t>   4. Kiến trúc dữ liệu</a:t>
            </a:r>
          </a:p>
          <a:p>
            <a:pPr>
              <a:lnSpc>
                <a:spcPts val="5040"/>
              </a:lnSpc>
            </a:pPr>
            <a:r>
              <a:rPr lang="en-US" sz="3600">
                <a:solidFill>
                  <a:srgbClr val="000000"/>
                </a:solidFill>
                <a:latin typeface="Times Neue Roman"/>
              </a:rPr>
              <a:t>   5. Kiến trúc ứng dụng</a:t>
            </a:r>
          </a:p>
          <a:p>
            <a:pPr>
              <a:lnSpc>
                <a:spcPts val="5040"/>
              </a:lnSpc>
            </a:pPr>
            <a:r>
              <a:rPr lang="en-US" sz="3600">
                <a:solidFill>
                  <a:srgbClr val="000000"/>
                </a:solidFill>
                <a:latin typeface="Times Neue Roman"/>
              </a:rPr>
              <a:t>   6. Kiến trúc công nghệ</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97566" y="843352"/>
            <a:ext cx="636202" cy="831143"/>
          </a:xfrm>
          <a:prstGeom prst="rect">
            <a:avLst/>
          </a:prstGeom>
        </p:spPr>
      </p:pic>
      <p:pic>
        <p:nvPicPr>
          <p:cNvPr id="4" name="Picture 4"/>
          <p:cNvPicPr>
            <a:picLocks noChangeAspect="1"/>
          </p:cNvPicPr>
          <p:nvPr/>
        </p:nvPicPr>
        <p:blipFill>
          <a:blip r:embed="rId4"/>
          <a:srcRect r="6959"/>
          <a:stretch>
            <a:fillRect/>
          </a:stretch>
        </p:blipFill>
        <p:spPr>
          <a:xfrm>
            <a:off x="10770126" y="5412652"/>
            <a:ext cx="5345294" cy="4438123"/>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520314" y="1674495"/>
            <a:ext cx="2958797" cy="2942658"/>
          </a:xfrm>
          <a:prstGeom prst="rect">
            <a:avLst/>
          </a:prstGeom>
        </p:spPr>
      </p:pic>
      <p:sp>
        <p:nvSpPr>
          <p:cNvPr id="6" name="TextBox 6"/>
          <p:cNvSpPr txBox="1"/>
          <p:nvPr/>
        </p:nvSpPr>
        <p:spPr>
          <a:xfrm>
            <a:off x="952783" y="952500"/>
            <a:ext cx="2044783"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Mục lục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1028700" y="148143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012761" y="2407550"/>
            <a:ext cx="12109715" cy="7099320"/>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4.Kiến trúc dữ liệu</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dữ liệu mức khái niệm: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1028700" y="148143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573714" y="2164793"/>
            <a:ext cx="11489492" cy="6987968"/>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4.Kiến trúc dữ liệu</a:t>
            </a:r>
          </a:p>
        </p:txBody>
      </p:sp>
      <p:sp>
        <p:nvSpPr>
          <p:cNvPr id="8" name="TextBox 8"/>
          <p:cNvSpPr txBox="1"/>
          <p:nvPr/>
        </p:nvSpPr>
        <p:spPr>
          <a:xfrm>
            <a:off x="1028700" y="1424282"/>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dữ liệu mức logic: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sp>
        <p:nvSpPr>
          <p:cNvPr id="6" name="TextBox 6"/>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5.Kiến trúc ứng dụng</a:t>
            </a:r>
          </a:p>
        </p:txBody>
      </p:sp>
      <p:sp>
        <p:nvSpPr>
          <p:cNvPr id="7" name="TextBox 7"/>
          <p:cNvSpPr txBox="1"/>
          <p:nvPr/>
        </p:nvSpPr>
        <p:spPr>
          <a:xfrm>
            <a:off x="1028700" y="1686163"/>
            <a:ext cx="16077836" cy="49390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Nguyên tắc ứng dụng</a:t>
            </a:r>
          </a:p>
          <a:p>
            <a:pPr marL="1209039" lvl="2" indent="-403013">
              <a:lnSpc>
                <a:spcPts val="3919"/>
              </a:lnSpc>
              <a:buFont typeface="Arial"/>
              <a:buChar char="⚬"/>
            </a:pPr>
            <a:r>
              <a:rPr lang="en-US" sz="2799">
                <a:solidFill>
                  <a:srgbClr val="000000"/>
                </a:solidFill>
                <a:latin typeface="Times Neue Roman"/>
              </a:rPr>
              <a:t>Tất cả các ứng dụng nên định hướng theo tầm nhìn kinh doanh và các yêu cầu khác.</a:t>
            </a:r>
          </a:p>
          <a:p>
            <a:pPr marL="1209039" lvl="2" indent="-403013">
              <a:lnSpc>
                <a:spcPts val="3919"/>
              </a:lnSpc>
              <a:buFont typeface="Arial"/>
              <a:buChar char="⚬"/>
            </a:pPr>
            <a:r>
              <a:rPr lang="en-US" sz="2799">
                <a:solidFill>
                  <a:srgbClr val="000000"/>
                </a:solidFill>
                <a:latin typeface="Times Neue Roman"/>
              </a:rPr>
              <a:t>Chi phí và hoạt động hiệu quả - Giảm chi phí của chủ sở hữu.</a:t>
            </a:r>
          </a:p>
          <a:p>
            <a:pPr marL="1209039" lvl="2" indent="-403013">
              <a:lnSpc>
                <a:spcPts val="3919"/>
              </a:lnSpc>
              <a:buFont typeface="Arial"/>
              <a:buChar char="⚬"/>
            </a:pPr>
            <a:r>
              <a:rPr lang="en-US" sz="2799">
                <a:solidFill>
                  <a:srgbClr val="000000"/>
                </a:solidFill>
                <a:latin typeface="Times Neue Roman"/>
              </a:rPr>
              <a:t>Giảm tích hợp phức tạp bằng cách tuân theo các chuẩn công nghiệp.</a:t>
            </a:r>
          </a:p>
          <a:p>
            <a:pPr marL="1209039" lvl="2" indent="-403013">
              <a:lnSpc>
                <a:spcPts val="3919"/>
              </a:lnSpc>
              <a:buFont typeface="Arial"/>
              <a:buChar char="⚬"/>
            </a:pPr>
            <a:r>
              <a:rPr lang="en-US" sz="2799">
                <a:solidFill>
                  <a:srgbClr val="000000"/>
                </a:solidFill>
                <a:latin typeface="Times Neue Roman"/>
              </a:rPr>
              <a:t>Dễ dàng sử dụng.</a:t>
            </a:r>
          </a:p>
          <a:p>
            <a:pPr marL="1209039" lvl="2" indent="-403013">
              <a:lnSpc>
                <a:spcPts val="3919"/>
              </a:lnSpc>
              <a:buFont typeface="Arial"/>
              <a:buChar char="⚬"/>
            </a:pPr>
            <a:r>
              <a:rPr lang="en-US" sz="2799">
                <a:solidFill>
                  <a:srgbClr val="000000"/>
                </a:solidFill>
                <a:latin typeface="Times Neue Roman"/>
              </a:rPr>
              <a:t>Các thành phần có thể tái sử dụng – tất cả các chức năng, modules, công cụ và dịch vụ sẽ được thiết kế hỗ trợ việc tái sử dụng.</a:t>
            </a:r>
          </a:p>
          <a:p>
            <a:pPr marL="1209039" lvl="2" indent="-403013">
              <a:lnSpc>
                <a:spcPts val="3919"/>
              </a:lnSpc>
              <a:buFont typeface="Arial"/>
              <a:buChar char="⚬"/>
            </a:pPr>
            <a:r>
              <a:rPr lang="en-US" sz="2799">
                <a:solidFill>
                  <a:srgbClr val="000000"/>
                </a:solidFill>
                <a:latin typeface="Times Neue Roman"/>
              </a:rPr>
              <a:t>Thay đổi ứng dụng được thực hiện theo nhu cầu kinh doanh .</a:t>
            </a:r>
          </a:p>
          <a:p>
            <a:pPr marL="1209039" lvl="2" indent="-403013">
              <a:lnSpc>
                <a:spcPts val="3919"/>
              </a:lnSpc>
              <a:buFont typeface="Arial"/>
              <a:buChar char="⚬"/>
            </a:pPr>
            <a:r>
              <a:rPr lang="en-US" sz="2799">
                <a:solidFill>
                  <a:srgbClr val="000000"/>
                </a:solidFill>
                <a:latin typeface="Times Neue Roman"/>
              </a:rPr>
              <a:t>Phần mềm và phần cứng phù hợp với tiêu chuẩn quy định nhằm thúc đẩy khả năng tương tác của dữ liệu, ứng dụng và công nghệ.</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211138" y="2377896"/>
            <a:ext cx="11712960" cy="1995819"/>
          </a:xfrm>
          <a:prstGeom prst="rect">
            <a:avLst/>
          </a:prstGeom>
        </p:spPr>
      </p:pic>
      <p:pic>
        <p:nvPicPr>
          <p:cNvPr id="7" name="Picture 7"/>
          <p:cNvPicPr>
            <a:picLocks noChangeAspect="1"/>
          </p:cNvPicPr>
          <p:nvPr/>
        </p:nvPicPr>
        <p:blipFill>
          <a:blip r:embed="rId3"/>
          <a:srcRect/>
          <a:stretch>
            <a:fillRect/>
          </a:stretch>
        </p:blipFill>
        <p:spPr>
          <a:xfrm>
            <a:off x="6648909" y="4931410"/>
            <a:ext cx="5142946" cy="4779915"/>
          </a:xfrm>
          <a:prstGeom prst="rect">
            <a:avLst/>
          </a:prstGeom>
        </p:spPr>
      </p:pic>
      <p:sp>
        <p:nvSpPr>
          <p:cNvPr id="8" name="TextBox 8"/>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5.Kiến trúc ứng dụng</a:t>
            </a:r>
          </a:p>
        </p:txBody>
      </p:sp>
      <p:sp>
        <p:nvSpPr>
          <p:cNvPr id="9" name="TextBox 9"/>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Danh mục đầu tư ứng dụng mục tiêu</a:t>
            </a:r>
          </a:p>
        </p:txBody>
      </p:sp>
      <p:sp>
        <p:nvSpPr>
          <p:cNvPr id="10" name="TextBox 10"/>
          <p:cNvSpPr txBox="1"/>
          <p:nvPr/>
        </p:nvSpPr>
        <p:spPr>
          <a:xfrm>
            <a:off x="1181464" y="4662170"/>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Kiến trúc ứng dụng mục tiêu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4187190" y="2250506"/>
            <a:ext cx="9760856" cy="7007794"/>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5.Kiến trúc ứng dụng</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ứng dụng tổng quan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1356463" y="3638284"/>
            <a:ext cx="7185636" cy="4215573"/>
          </a:xfrm>
          <a:prstGeom prst="rect">
            <a:avLst/>
          </a:prstGeom>
        </p:spPr>
      </p:pic>
      <p:pic>
        <p:nvPicPr>
          <p:cNvPr id="7" name="Picture 7"/>
          <p:cNvPicPr>
            <a:picLocks noChangeAspect="1"/>
          </p:cNvPicPr>
          <p:nvPr/>
        </p:nvPicPr>
        <p:blipFill>
          <a:blip r:embed="rId3"/>
          <a:srcRect/>
          <a:stretch>
            <a:fillRect/>
          </a:stretch>
        </p:blipFill>
        <p:spPr>
          <a:xfrm>
            <a:off x="10405128" y="3638284"/>
            <a:ext cx="6524102" cy="4215573"/>
          </a:xfrm>
          <a:prstGeom prst="rect">
            <a:avLst/>
          </a:prstGeom>
        </p:spPr>
      </p:pic>
      <p:sp>
        <p:nvSpPr>
          <p:cNvPr id="8" name="TextBox 8"/>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5.Kiến trúc ứng dụng</a:t>
            </a:r>
          </a:p>
        </p:txBody>
      </p:sp>
      <p:sp>
        <p:nvSpPr>
          <p:cNvPr id="9" name="TextBox 9"/>
          <p:cNvSpPr txBox="1"/>
          <p:nvPr/>
        </p:nvSpPr>
        <p:spPr>
          <a:xfrm>
            <a:off x="1356463" y="2575011"/>
            <a:ext cx="665013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cho module HRM</a:t>
            </a:r>
          </a:p>
        </p:txBody>
      </p:sp>
      <p:sp>
        <p:nvSpPr>
          <p:cNvPr id="10" name="TextBox 10"/>
          <p:cNvSpPr txBox="1"/>
          <p:nvPr/>
        </p:nvSpPr>
        <p:spPr>
          <a:xfrm>
            <a:off x="10405128" y="2575011"/>
            <a:ext cx="652410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cho module FM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1370334" y="3638284"/>
            <a:ext cx="6636261" cy="4215573"/>
          </a:xfrm>
          <a:prstGeom prst="rect">
            <a:avLst/>
          </a:prstGeom>
        </p:spPr>
      </p:pic>
      <p:pic>
        <p:nvPicPr>
          <p:cNvPr id="7" name="Picture 7"/>
          <p:cNvPicPr>
            <a:picLocks noChangeAspect="1"/>
          </p:cNvPicPr>
          <p:nvPr/>
        </p:nvPicPr>
        <p:blipFill>
          <a:blip r:embed="rId3"/>
          <a:srcRect r="1188"/>
          <a:stretch>
            <a:fillRect/>
          </a:stretch>
        </p:blipFill>
        <p:spPr>
          <a:xfrm>
            <a:off x="10101731" y="3638284"/>
            <a:ext cx="5444160" cy="4215573"/>
          </a:xfrm>
          <a:prstGeom prst="rect">
            <a:avLst/>
          </a:prstGeom>
        </p:spPr>
      </p:pic>
      <p:sp>
        <p:nvSpPr>
          <p:cNvPr id="8" name="TextBox 8"/>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5.Kiến trúc ứng dụng</a:t>
            </a:r>
          </a:p>
        </p:txBody>
      </p:sp>
      <p:sp>
        <p:nvSpPr>
          <p:cNvPr id="9" name="TextBox 9"/>
          <p:cNvSpPr txBox="1"/>
          <p:nvPr/>
        </p:nvSpPr>
        <p:spPr>
          <a:xfrm>
            <a:off x="1356463" y="2575011"/>
            <a:ext cx="665013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cho module IT</a:t>
            </a:r>
          </a:p>
        </p:txBody>
      </p:sp>
      <p:sp>
        <p:nvSpPr>
          <p:cNvPr id="10" name="TextBox 10"/>
          <p:cNvSpPr txBox="1"/>
          <p:nvPr/>
        </p:nvSpPr>
        <p:spPr>
          <a:xfrm>
            <a:off x="10101731" y="2575011"/>
            <a:ext cx="6650132"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usecase cho module Business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sp>
        <p:nvSpPr>
          <p:cNvPr id="3" name="TextBox 3"/>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6.Kiến trúc công nghệ</a:t>
            </a:r>
          </a:p>
        </p:txBody>
      </p:sp>
      <p:grpSp>
        <p:nvGrpSpPr>
          <p:cNvPr id="4" name="Group 4"/>
          <p:cNvGrpSpPr/>
          <p:nvPr/>
        </p:nvGrpSpPr>
        <p:grpSpPr>
          <a:xfrm>
            <a:off x="854240" y="1568726"/>
            <a:ext cx="16579520" cy="8354689"/>
            <a:chOff x="0" y="0"/>
            <a:chExt cx="50062079" cy="25227092"/>
          </a:xfrm>
        </p:grpSpPr>
        <p:sp>
          <p:nvSpPr>
            <p:cNvPr id="5" name="Freeform 5"/>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6" name="Freeform 6"/>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sp>
        <p:nvSpPr>
          <p:cNvPr id="7" name="TextBox 7"/>
          <p:cNvSpPr txBox="1"/>
          <p:nvPr/>
        </p:nvSpPr>
        <p:spPr>
          <a:xfrm>
            <a:off x="1028700" y="1686163"/>
            <a:ext cx="16077836" cy="79108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Nguyên tắc công nghệ</a:t>
            </a:r>
          </a:p>
          <a:p>
            <a:pPr marL="1209039" lvl="2" indent="-403013">
              <a:lnSpc>
                <a:spcPts val="3919"/>
              </a:lnSpc>
              <a:buFont typeface="Arial"/>
              <a:buChar char="⚬"/>
            </a:pPr>
            <a:r>
              <a:rPr lang="en-US" sz="2799">
                <a:solidFill>
                  <a:srgbClr val="000000"/>
                </a:solidFill>
                <a:latin typeface="Arimo"/>
              </a:rPr>
              <a:t>Hệ thống và mạng: </a:t>
            </a:r>
          </a:p>
          <a:p>
            <a:pPr marL="1813558" lvl="3" indent="-453390">
              <a:lnSpc>
                <a:spcPts val="3919"/>
              </a:lnSpc>
              <a:buFont typeface="Arial"/>
              <a:buChar char="￭"/>
            </a:pPr>
            <a:r>
              <a:rPr lang="en-US" sz="2799">
                <a:solidFill>
                  <a:srgbClr val="000000"/>
                </a:solidFill>
                <a:latin typeface="Arimo"/>
              </a:rPr>
              <a:t>Hạ tầng mạng được triển khai phù hợp với phạm vi của từng phân hệ </a:t>
            </a:r>
          </a:p>
          <a:p>
            <a:pPr marL="1813558" lvl="3" indent="-453390">
              <a:lnSpc>
                <a:spcPts val="3919"/>
              </a:lnSpc>
              <a:buFont typeface="Arial"/>
              <a:buChar char="￭"/>
            </a:pPr>
            <a:r>
              <a:rPr lang="en-US" sz="2799">
                <a:solidFill>
                  <a:srgbClr val="000000"/>
                </a:solidFill>
                <a:latin typeface="Arimo"/>
              </a:rPr>
              <a:t>Đường truyền mạng đảm bảo ổn định, thông suốt trong quá trình sử dụng</a:t>
            </a:r>
          </a:p>
          <a:p>
            <a:pPr marL="1209039" lvl="2" indent="-403013">
              <a:lnSpc>
                <a:spcPts val="3919"/>
              </a:lnSpc>
              <a:buFont typeface="Arial"/>
              <a:buChar char="⚬"/>
            </a:pPr>
            <a:r>
              <a:rPr lang="en-US" sz="2799">
                <a:solidFill>
                  <a:srgbClr val="000000"/>
                </a:solidFill>
                <a:latin typeface="Arimo"/>
              </a:rPr>
              <a:t>Giao diện: Dễ sử dụng và nhất quán giữa tất cả các ứng dụng.</a:t>
            </a:r>
          </a:p>
          <a:p>
            <a:pPr marL="1209039" lvl="2" indent="-403013">
              <a:lnSpc>
                <a:spcPts val="3919"/>
              </a:lnSpc>
              <a:buFont typeface="Arial"/>
              <a:buChar char="⚬"/>
            </a:pPr>
            <a:r>
              <a:rPr lang="en-US" sz="2799">
                <a:solidFill>
                  <a:srgbClr val="000000"/>
                </a:solidFill>
                <a:latin typeface="Arimo"/>
              </a:rPr>
              <a:t>Bảo mật: Tài sản của hệ thống máy tính có thể để ở chế độ read-only cho các bên được ủy quyền. Các giao dịch phải đảm bảo có thể theo dõi.</a:t>
            </a:r>
          </a:p>
          <a:p>
            <a:pPr marL="1209039" lvl="2" indent="-403013">
              <a:lnSpc>
                <a:spcPts val="3919"/>
              </a:lnSpc>
              <a:buFont typeface="Arial"/>
              <a:buChar char="⚬"/>
            </a:pPr>
            <a:r>
              <a:rPr lang="en-US" sz="2799">
                <a:solidFill>
                  <a:srgbClr val="000000"/>
                </a:solidFill>
                <a:latin typeface="Arimo"/>
              </a:rPr>
              <a:t>Tính liên tục: Các hành động phải được rollback khi không thành công và đảm bảo tính liên tục của hệ thống</a:t>
            </a:r>
          </a:p>
          <a:p>
            <a:pPr marL="604519" lvl="1" indent="-302260">
              <a:lnSpc>
                <a:spcPts val="3919"/>
              </a:lnSpc>
              <a:buFont typeface="Arial"/>
              <a:buChar char="•"/>
            </a:pPr>
            <a:r>
              <a:rPr lang="en-US" sz="2799">
                <a:solidFill>
                  <a:srgbClr val="000000"/>
                </a:solidFill>
                <a:latin typeface="Times Neue Roman Bold"/>
              </a:rPr>
              <a:t>Danh mục các chuẩn công nghệ</a:t>
            </a:r>
          </a:p>
          <a:p>
            <a:pPr marL="1209039" lvl="2" indent="-403013">
              <a:lnSpc>
                <a:spcPts val="3919"/>
              </a:lnSpc>
              <a:buFont typeface="Arial"/>
              <a:buChar char="⚬"/>
            </a:pPr>
            <a:r>
              <a:rPr lang="en-US" sz="2799">
                <a:solidFill>
                  <a:srgbClr val="000000"/>
                </a:solidFill>
                <a:latin typeface="Times Neue Roman"/>
              </a:rPr>
              <a:t>Sử dụng RUP làm phương pháp phát triển chính.</a:t>
            </a:r>
          </a:p>
          <a:p>
            <a:pPr marL="1209039" lvl="2" indent="-403013">
              <a:lnSpc>
                <a:spcPts val="3919"/>
              </a:lnSpc>
              <a:buFont typeface="Arial"/>
              <a:buChar char="⚬"/>
            </a:pPr>
            <a:r>
              <a:rPr lang="en-US" sz="2799">
                <a:solidFill>
                  <a:srgbClr val="000000"/>
                </a:solidFill>
                <a:latin typeface="Times Neue Roman"/>
              </a:rPr>
              <a:t>Sử dụng UML cho việc đặc tả.</a:t>
            </a:r>
          </a:p>
          <a:p>
            <a:pPr marL="1209039" lvl="2" indent="-403013">
              <a:lnSpc>
                <a:spcPts val="3919"/>
              </a:lnSpc>
              <a:buFont typeface="Arial"/>
              <a:buChar char="⚬"/>
            </a:pPr>
            <a:r>
              <a:rPr lang="en-US" sz="2799">
                <a:solidFill>
                  <a:srgbClr val="000000"/>
                </a:solidFill>
                <a:latin typeface="Times Neue Roman"/>
              </a:rPr>
              <a:t>Máy chủ cơ sở dữ liệu là Oracle ERP Cloud, máy chủ Apache Tomcat version 9.0.x</a:t>
            </a:r>
          </a:p>
          <a:p>
            <a:pPr marL="1209039" lvl="2" indent="-403013">
              <a:lnSpc>
                <a:spcPts val="3919"/>
              </a:lnSpc>
              <a:buFont typeface="Arial"/>
              <a:buChar char="⚬"/>
            </a:pPr>
            <a:r>
              <a:rPr lang="en-US" sz="2799">
                <a:solidFill>
                  <a:srgbClr val="000000"/>
                </a:solidFill>
                <a:latin typeface="Times Neue Roman"/>
              </a:rPr>
              <a:t>Sử dụng React.js xây dựng ứng dụng web, sử dụng Java làm ngôn ngữ lập trình chính cho phần backend.</a:t>
            </a:r>
          </a:p>
          <a:p>
            <a:pPr marL="1209039" lvl="2" indent="-403013">
              <a:lnSpc>
                <a:spcPts val="3919"/>
              </a:lnSpc>
              <a:buFont typeface="Arial"/>
              <a:buChar char="⚬"/>
            </a:pPr>
            <a:r>
              <a:rPr lang="en-US" sz="2799">
                <a:solidFill>
                  <a:srgbClr val="000000"/>
                </a:solidFill>
                <a:latin typeface="Times Neue Roman"/>
              </a:rPr>
              <a:t>Trình duyệt: Google Chrome 70+, Firefox 60+, Microsoft Edge.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287520" y="2733061"/>
            <a:ext cx="11712960" cy="3817003"/>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6.Kiến trúc công nghệ</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Ứng dụng/Ma trận công nghệ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568726"/>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9786135" y="1743313"/>
            <a:ext cx="4675546" cy="8026247"/>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6.Kiến trúc công nghệ</a:t>
            </a:r>
          </a:p>
        </p:txBody>
      </p:sp>
      <p:sp>
        <p:nvSpPr>
          <p:cNvPr id="8" name="TextBox 8"/>
          <p:cNvSpPr txBox="1"/>
          <p:nvPr/>
        </p:nvSpPr>
        <p:spPr>
          <a:xfrm>
            <a:off x="1028700" y="1686163"/>
            <a:ext cx="16077836"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môi trường và địa điểm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sp>
        <p:nvSpPr>
          <p:cNvPr id="6" name="TextBox 6"/>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1.Tổng quan</a:t>
            </a:r>
          </a:p>
        </p:txBody>
      </p:sp>
      <p:sp>
        <p:nvSpPr>
          <p:cNvPr id="7" name="TextBox 7"/>
          <p:cNvSpPr txBox="1"/>
          <p:nvPr/>
        </p:nvSpPr>
        <p:spPr>
          <a:xfrm>
            <a:off x="1028700" y="1511576"/>
            <a:ext cx="16230600" cy="74155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Nguyên tắc kiến trúc</a:t>
            </a:r>
          </a:p>
          <a:p>
            <a:pPr marL="1209039" lvl="2" indent="-403013">
              <a:lnSpc>
                <a:spcPts val="3919"/>
              </a:lnSpc>
              <a:buFont typeface="Arial"/>
              <a:buChar char="⚬"/>
            </a:pPr>
            <a:r>
              <a:rPr lang="en-US" sz="2799">
                <a:solidFill>
                  <a:srgbClr val="000000"/>
                </a:solidFill>
                <a:latin typeface="Times Neue Roman"/>
              </a:rPr>
              <a:t>Thực thi Enterprise Architecture trên phạm vi rộng nhất có thể, bao phủ được gần như các hoạt động nghiệp vụ trong doanh nghiệp.</a:t>
            </a:r>
          </a:p>
          <a:p>
            <a:pPr marL="1209039" lvl="2" indent="-403013">
              <a:lnSpc>
                <a:spcPts val="3919"/>
              </a:lnSpc>
              <a:buFont typeface="Arial"/>
              <a:buChar char="⚬"/>
            </a:pPr>
            <a:r>
              <a:rPr lang="en-US" sz="2799">
                <a:solidFill>
                  <a:srgbClr val="000000"/>
                </a:solidFill>
                <a:latin typeface="Times Neue Roman"/>
              </a:rPr>
              <a:t>Lập kế hoạch và quản lý Kiến trúc doanh nghiệp phải thống nhất và có định hướng nhằm chi phối trên toàn doanh nghiệp</a:t>
            </a:r>
          </a:p>
          <a:p>
            <a:pPr marL="1209039" lvl="2" indent="-403013">
              <a:lnSpc>
                <a:spcPts val="3919"/>
              </a:lnSpc>
              <a:buFont typeface="Arial"/>
              <a:buChar char="⚬"/>
            </a:pPr>
            <a:r>
              <a:rPr lang="en-US" sz="2799">
                <a:solidFill>
                  <a:srgbClr val="000000"/>
                </a:solidFill>
                <a:latin typeface="Times Neue Roman"/>
              </a:rPr>
              <a:t>Thông tin là một tài sản doanh nghiệp. Tập trung vào các luồng thông tin không hạn chế.</a:t>
            </a:r>
          </a:p>
          <a:p>
            <a:pPr marL="1209039" lvl="2" indent="-403013">
              <a:lnSpc>
                <a:spcPts val="3919"/>
              </a:lnSpc>
              <a:buFont typeface="Arial"/>
              <a:buChar char="⚬"/>
            </a:pPr>
            <a:r>
              <a:rPr lang="en-US" sz="2799">
                <a:solidFill>
                  <a:srgbClr val="000000"/>
                </a:solidFill>
                <a:latin typeface="Times Neue Roman"/>
              </a:rPr>
              <a:t>Tạo thuận lợi cho việc chia sẻ thông tin để tăng tốc và cải thiện khả năng ra quyết định.</a:t>
            </a:r>
          </a:p>
          <a:p>
            <a:pPr marL="1209039" lvl="2" indent="-403013">
              <a:lnSpc>
                <a:spcPts val="3919"/>
              </a:lnSpc>
              <a:buFont typeface="Arial"/>
              <a:buChar char="⚬"/>
            </a:pPr>
            <a:r>
              <a:rPr lang="en-US" sz="2799">
                <a:solidFill>
                  <a:srgbClr val="000000"/>
                </a:solidFill>
                <a:latin typeface="Times Neue Roman"/>
              </a:rPr>
              <a:t>Tăng tính linh hoạt cho sự thay đổi doanh nghiệp.</a:t>
            </a:r>
          </a:p>
          <a:p>
            <a:pPr marL="604519" lvl="1" indent="-302260">
              <a:lnSpc>
                <a:spcPts val="3919"/>
              </a:lnSpc>
              <a:buFont typeface="Arial"/>
              <a:buChar char="•"/>
            </a:pPr>
            <a:r>
              <a:rPr lang="en-US" sz="2799">
                <a:solidFill>
                  <a:srgbClr val="000000"/>
                </a:solidFill>
                <a:latin typeface="Times Neue Roman Bold"/>
              </a:rPr>
              <a:t>Mục đích kiến trúc</a:t>
            </a:r>
          </a:p>
          <a:p>
            <a:pPr marL="1209039" lvl="2" indent="-403013">
              <a:lnSpc>
                <a:spcPts val="3919"/>
              </a:lnSpc>
              <a:buFont typeface="Arial"/>
              <a:buChar char="⚬"/>
            </a:pPr>
            <a:r>
              <a:rPr lang="en-US" sz="2799">
                <a:solidFill>
                  <a:srgbClr val="000000"/>
                </a:solidFill>
                <a:latin typeface="Times Neue Roman"/>
              </a:rPr>
              <a:t>Cho phép giao tiếp hiệu quả giữa người dùng với hệ thống và giữa các phân hệ người dùng với nhau: CEO, quản lý, trưởng bộ phận, nhân viên vận hành.</a:t>
            </a:r>
          </a:p>
          <a:p>
            <a:pPr marL="1209039" lvl="2" indent="-403013">
              <a:lnSpc>
                <a:spcPts val="3919"/>
              </a:lnSpc>
              <a:buFont typeface="Arial"/>
              <a:buChar char="⚬"/>
            </a:pPr>
            <a:r>
              <a:rPr lang="en-US" sz="2799">
                <a:solidFill>
                  <a:srgbClr val="000000"/>
                </a:solidFill>
                <a:latin typeface="Times Neue Roman"/>
              </a:rPr>
              <a:t>Giảm chi phí tổng thể.</a:t>
            </a:r>
          </a:p>
          <a:p>
            <a:pPr marL="1209039" lvl="2" indent="-403013">
              <a:lnSpc>
                <a:spcPts val="3919"/>
              </a:lnSpc>
              <a:buFont typeface="Arial"/>
              <a:buChar char="⚬"/>
            </a:pPr>
            <a:r>
              <a:rPr lang="en-US" sz="2799">
                <a:solidFill>
                  <a:srgbClr val="000000"/>
                </a:solidFill>
                <a:latin typeface="Times Neue Roman"/>
              </a:rPr>
              <a:t>Sử dụng sức mạnh của Internet để mở rộng cơ sở khách hàng hiện tại.</a:t>
            </a:r>
          </a:p>
          <a:p>
            <a:pPr marL="1209039" lvl="2" indent="-403013">
              <a:lnSpc>
                <a:spcPts val="3919"/>
              </a:lnSpc>
              <a:buFont typeface="Arial"/>
              <a:buChar char="⚬"/>
            </a:pPr>
            <a:r>
              <a:rPr lang="en-US" sz="2799">
                <a:solidFill>
                  <a:srgbClr val="000000"/>
                </a:solidFill>
                <a:latin typeface="Times Neue Roman"/>
              </a:rPr>
              <a:t>Cải thiện mức độ hoàn thiện của dịch vụ.</a:t>
            </a:r>
          </a:p>
          <a:p>
            <a:pPr marL="1209039" lvl="2" indent="-403013">
              <a:lnSpc>
                <a:spcPts val="3919"/>
              </a:lnSpc>
              <a:buFont typeface="Arial"/>
              <a:buChar char="⚬"/>
            </a:pPr>
            <a:r>
              <a:rPr lang="en-US" sz="2799">
                <a:solidFill>
                  <a:srgbClr val="000000"/>
                </a:solidFill>
                <a:latin typeface="Times Neue Roman"/>
              </a:rPr>
              <a:t>Tối thiểu hóa quy trình.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71" t="15487" b="1369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120155" y="6172200"/>
            <a:ext cx="4167845" cy="4114800"/>
          </a:xfrm>
          <a:prstGeom prst="rect">
            <a:avLst/>
          </a:prstGeom>
        </p:spPr>
      </p:pic>
      <p:pic>
        <p:nvPicPr>
          <p:cNvPr id="4" name="Picture 4"/>
          <p:cNvPicPr>
            <a:picLocks noChangeAspect="1"/>
          </p:cNvPicPr>
          <p:nvPr/>
        </p:nvPicPr>
        <p:blipFill>
          <a:blip r:embed="rId5"/>
          <a:srcRect/>
          <a:stretch>
            <a:fillRect/>
          </a:stretch>
        </p:blipFill>
        <p:spPr>
          <a:xfrm>
            <a:off x="0" y="6327218"/>
            <a:ext cx="3400463" cy="395978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479513" y="5803960"/>
            <a:ext cx="553446" cy="523258"/>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20155" y="7048749"/>
            <a:ext cx="553446" cy="523258"/>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650632" y="5143500"/>
            <a:ext cx="553446" cy="523258"/>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5254" y="5405129"/>
            <a:ext cx="553446" cy="52325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02361" y="8229600"/>
            <a:ext cx="553446" cy="523258"/>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318689" y="0"/>
            <a:ext cx="3236948" cy="31545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088766" y="2304366"/>
            <a:ext cx="12110468" cy="6474442"/>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2.Tầm nhìn kiến trúc</a:t>
            </a:r>
          </a:p>
        </p:txBody>
      </p:sp>
      <p:sp>
        <p:nvSpPr>
          <p:cNvPr id="8" name="TextBox 8"/>
          <p:cNvSpPr txBox="1"/>
          <p:nvPr/>
        </p:nvSpPr>
        <p:spPr>
          <a:xfrm>
            <a:off x="1028700" y="1511576"/>
            <a:ext cx="16230600"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Biểu đồ phân rã tổ chức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8079331" y="1780816"/>
            <a:ext cx="9179969" cy="7674337"/>
          </a:xfrm>
          <a:prstGeom prst="rect">
            <a:avLst/>
          </a:prstGeom>
        </p:spPr>
      </p:pic>
      <p:pic>
        <p:nvPicPr>
          <p:cNvPr id="7" name="Picture 7"/>
          <p:cNvPicPr>
            <a:picLocks noChangeAspect="1"/>
          </p:cNvPicPr>
          <p:nvPr/>
        </p:nvPicPr>
        <p:blipFill>
          <a:blip r:embed="rId3"/>
          <a:srcRect l="3897" t="5799" r="12048" b="4954"/>
          <a:stretch>
            <a:fillRect/>
          </a:stretch>
        </p:blipFill>
        <p:spPr>
          <a:xfrm>
            <a:off x="1028700" y="6045263"/>
            <a:ext cx="6595193" cy="3213037"/>
          </a:xfrm>
          <a:prstGeom prst="rect">
            <a:avLst/>
          </a:prstGeom>
        </p:spPr>
      </p:pic>
      <p:sp>
        <p:nvSpPr>
          <p:cNvPr id="8" name="TextBox 8"/>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2.Tầm nhìn kiến trúc</a:t>
            </a:r>
          </a:p>
        </p:txBody>
      </p:sp>
      <p:sp>
        <p:nvSpPr>
          <p:cNvPr id="9" name="TextBox 9"/>
          <p:cNvSpPr txBox="1"/>
          <p:nvPr/>
        </p:nvSpPr>
        <p:spPr>
          <a:xfrm>
            <a:off x="1028700" y="1511576"/>
            <a:ext cx="16230600"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a:rPr>
              <a:t>Ma trận bản đồ các bên liên quan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2309203" y="3369958"/>
            <a:ext cx="13669594" cy="3547084"/>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2.Tầm nhìn kiến trúc</a:t>
            </a:r>
          </a:p>
        </p:txBody>
      </p:sp>
      <p:sp>
        <p:nvSpPr>
          <p:cNvPr id="8" name="TextBox 8"/>
          <p:cNvSpPr txBox="1"/>
          <p:nvPr/>
        </p:nvSpPr>
        <p:spPr>
          <a:xfrm>
            <a:off x="1028700" y="1511576"/>
            <a:ext cx="16230600"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a:rPr>
              <a:t>Biểu đồ chuỗi giá trị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4295395" y="4732936"/>
            <a:ext cx="9697209" cy="4525364"/>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6230600" cy="34531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Nguyên tắc kinh doanh</a:t>
            </a:r>
          </a:p>
          <a:p>
            <a:pPr marL="1209039" lvl="2" indent="-403013">
              <a:lnSpc>
                <a:spcPts val="3919"/>
              </a:lnSpc>
              <a:buFont typeface="Arial"/>
              <a:buChar char="⚬"/>
            </a:pPr>
            <a:r>
              <a:rPr lang="en-US" sz="2799">
                <a:solidFill>
                  <a:srgbClr val="000000"/>
                </a:solidFill>
                <a:latin typeface="Times Neue Roman"/>
              </a:rPr>
              <a:t>Cho phép các lãnh đạo cấp cao quản lý được nguồn vốn và thu chi của tổ chức.</a:t>
            </a:r>
          </a:p>
          <a:p>
            <a:pPr marL="1209039" lvl="2" indent="-403013">
              <a:lnSpc>
                <a:spcPts val="3919"/>
              </a:lnSpc>
              <a:buFont typeface="Arial"/>
              <a:buChar char="⚬"/>
            </a:pPr>
            <a:r>
              <a:rPr lang="en-US" sz="2799">
                <a:solidFill>
                  <a:srgbClr val="000000"/>
                </a:solidFill>
                <a:latin typeface="Times Neue Roman"/>
              </a:rPr>
              <a:t>Quản lý tốt sản phẩm đang có.</a:t>
            </a:r>
          </a:p>
          <a:p>
            <a:pPr marL="1209039" lvl="2" indent="-403013">
              <a:lnSpc>
                <a:spcPts val="3919"/>
              </a:lnSpc>
              <a:buFont typeface="Arial"/>
              <a:buChar char="⚬"/>
            </a:pPr>
            <a:r>
              <a:rPr lang="en-US" sz="2799">
                <a:solidFill>
                  <a:srgbClr val="000000"/>
                </a:solidFill>
                <a:latin typeface="Times Neue Roman"/>
              </a:rPr>
              <a:t>Quản lý tốt quan hệ với khách hàng.</a:t>
            </a:r>
          </a:p>
          <a:p>
            <a:pPr marL="1209039" lvl="2" indent="-403013">
              <a:lnSpc>
                <a:spcPts val="3919"/>
              </a:lnSpc>
              <a:buFont typeface="Arial"/>
              <a:buChar char="⚬"/>
            </a:pPr>
            <a:r>
              <a:rPr lang="en-US" sz="2799">
                <a:solidFill>
                  <a:srgbClr val="000000"/>
                </a:solidFill>
                <a:latin typeface="Times Neue Roman"/>
              </a:rPr>
              <a:t>Hỗ trợ tối đa khả năng tiếp cận dịch vụ từ khách hàng.</a:t>
            </a:r>
          </a:p>
          <a:p>
            <a:pPr marL="604519" lvl="1" indent="-302260">
              <a:lnSpc>
                <a:spcPts val="3919"/>
              </a:lnSpc>
              <a:buFont typeface="Arial"/>
              <a:buChar char="•"/>
            </a:pPr>
            <a:r>
              <a:rPr lang="en-US" sz="2799">
                <a:solidFill>
                  <a:srgbClr val="000000"/>
                </a:solidFill>
                <a:latin typeface="Times Neue Roman Bold"/>
              </a:rPr>
              <a:t>Biểu đồ phân rã chức năng</a:t>
            </a:r>
          </a:p>
          <a:p>
            <a:pPr>
              <a:lnSpc>
                <a:spcPts val="3919"/>
              </a:lnSpc>
            </a:pPr>
            <a:endParaRPr lang="en-US" sz="2799">
              <a:solidFill>
                <a:srgbClr val="000000"/>
              </a:solidFill>
              <a:latin typeface="Times Neue Roman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3299142" y="2418144"/>
            <a:ext cx="11689716" cy="6246885"/>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6230600"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Ma trận tương tác giữa các bộ phận nghiệp vụ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54240" y="1028700"/>
            <a:ext cx="16579520" cy="0"/>
          </a:xfrm>
          <a:prstGeom prst="line">
            <a:avLst/>
          </a:prstGeom>
          <a:ln w="47625" cap="rnd">
            <a:solidFill>
              <a:srgbClr val="000000"/>
            </a:solidFill>
            <a:prstDash val="solid"/>
            <a:headEnd type="none" w="sm" len="sm"/>
            <a:tailEnd type="none" w="sm" len="sm"/>
          </a:ln>
        </p:spPr>
      </p:sp>
      <p:grpSp>
        <p:nvGrpSpPr>
          <p:cNvPr id="3" name="Group 3"/>
          <p:cNvGrpSpPr/>
          <p:nvPr/>
        </p:nvGrpSpPr>
        <p:grpSpPr>
          <a:xfrm>
            <a:off x="854240" y="1364242"/>
            <a:ext cx="16579520" cy="8354689"/>
            <a:chOff x="0" y="0"/>
            <a:chExt cx="50062079" cy="25227092"/>
          </a:xfrm>
        </p:grpSpPr>
        <p:sp>
          <p:nvSpPr>
            <p:cNvPr id="4" name="Freeform 4"/>
            <p:cNvSpPr/>
            <p:nvPr/>
          </p:nvSpPr>
          <p:spPr>
            <a:xfrm>
              <a:off x="72390" y="72390"/>
              <a:ext cx="49917300" cy="25082312"/>
            </a:xfrm>
            <a:custGeom>
              <a:avLst/>
              <a:gdLst/>
              <a:ahLst/>
              <a:cxnLst/>
              <a:rect l="l" t="t" r="r" b="b"/>
              <a:pathLst>
                <a:path w="49917300" h="25082312">
                  <a:moveTo>
                    <a:pt x="0" y="0"/>
                  </a:moveTo>
                  <a:lnTo>
                    <a:pt x="49917300" y="0"/>
                  </a:lnTo>
                  <a:lnTo>
                    <a:pt x="49917300" y="25082312"/>
                  </a:lnTo>
                  <a:lnTo>
                    <a:pt x="0" y="25082312"/>
                  </a:lnTo>
                  <a:lnTo>
                    <a:pt x="0" y="0"/>
                  </a:lnTo>
                  <a:close/>
                </a:path>
              </a:pathLst>
            </a:custGeom>
            <a:solidFill>
              <a:srgbClr val="CCE4F1"/>
            </a:solidFill>
          </p:spPr>
        </p:sp>
        <p:sp>
          <p:nvSpPr>
            <p:cNvPr id="5" name="Freeform 5"/>
            <p:cNvSpPr/>
            <p:nvPr/>
          </p:nvSpPr>
          <p:spPr>
            <a:xfrm>
              <a:off x="0" y="0"/>
              <a:ext cx="50062079" cy="25227093"/>
            </a:xfrm>
            <a:custGeom>
              <a:avLst/>
              <a:gdLst/>
              <a:ahLst/>
              <a:cxnLst/>
              <a:rect l="l" t="t" r="r" b="b"/>
              <a:pathLst>
                <a:path w="50062079" h="25227093">
                  <a:moveTo>
                    <a:pt x="49917300" y="25082312"/>
                  </a:moveTo>
                  <a:lnTo>
                    <a:pt x="50062079" y="25082312"/>
                  </a:lnTo>
                  <a:lnTo>
                    <a:pt x="50062079" y="25227093"/>
                  </a:lnTo>
                  <a:lnTo>
                    <a:pt x="49917297" y="25227093"/>
                  </a:lnTo>
                  <a:lnTo>
                    <a:pt x="49917297" y="25082312"/>
                  </a:lnTo>
                  <a:close/>
                  <a:moveTo>
                    <a:pt x="0" y="144780"/>
                  </a:moveTo>
                  <a:lnTo>
                    <a:pt x="144780" y="144780"/>
                  </a:lnTo>
                  <a:lnTo>
                    <a:pt x="144780" y="25082312"/>
                  </a:lnTo>
                  <a:lnTo>
                    <a:pt x="0" y="25082312"/>
                  </a:lnTo>
                  <a:lnTo>
                    <a:pt x="0" y="144780"/>
                  </a:lnTo>
                  <a:close/>
                  <a:moveTo>
                    <a:pt x="0" y="25082312"/>
                  </a:moveTo>
                  <a:lnTo>
                    <a:pt x="144780" y="25082312"/>
                  </a:lnTo>
                  <a:lnTo>
                    <a:pt x="144780" y="25227093"/>
                  </a:lnTo>
                  <a:lnTo>
                    <a:pt x="0" y="25227093"/>
                  </a:lnTo>
                  <a:lnTo>
                    <a:pt x="0" y="25082312"/>
                  </a:lnTo>
                  <a:close/>
                  <a:moveTo>
                    <a:pt x="49917300" y="144780"/>
                  </a:moveTo>
                  <a:lnTo>
                    <a:pt x="50062079" y="144780"/>
                  </a:lnTo>
                  <a:lnTo>
                    <a:pt x="50062079" y="25082312"/>
                  </a:lnTo>
                  <a:lnTo>
                    <a:pt x="49917297" y="25082312"/>
                  </a:lnTo>
                  <a:lnTo>
                    <a:pt x="49917297" y="144780"/>
                  </a:lnTo>
                  <a:close/>
                  <a:moveTo>
                    <a:pt x="144780" y="25082312"/>
                  </a:moveTo>
                  <a:lnTo>
                    <a:pt x="49917300" y="25082312"/>
                  </a:lnTo>
                  <a:lnTo>
                    <a:pt x="49917300" y="25227093"/>
                  </a:lnTo>
                  <a:lnTo>
                    <a:pt x="144780" y="25227093"/>
                  </a:lnTo>
                  <a:lnTo>
                    <a:pt x="144780" y="25082312"/>
                  </a:lnTo>
                  <a:close/>
                  <a:moveTo>
                    <a:pt x="49917300" y="0"/>
                  </a:moveTo>
                  <a:lnTo>
                    <a:pt x="50062079" y="0"/>
                  </a:lnTo>
                  <a:lnTo>
                    <a:pt x="50062079" y="144780"/>
                  </a:lnTo>
                  <a:lnTo>
                    <a:pt x="49917297" y="144780"/>
                  </a:lnTo>
                  <a:lnTo>
                    <a:pt x="49917297" y="0"/>
                  </a:lnTo>
                  <a:close/>
                  <a:moveTo>
                    <a:pt x="0" y="0"/>
                  </a:moveTo>
                  <a:lnTo>
                    <a:pt x="144780" y="0"/>
                  </a:lnTo>
                  <a:lnTo>
                    <a:pt x="144780" y="144780"/>
                  </a:lnTo>
                  <a:lnTo>
                    <a:pt x="0" y="144780"/>
                  </a:lnTo>
                  <a:lnTo>
                    <a:pt x="0" y="0"/>
                  </a:lnTo>
                  <a:close/>
                  <a:moveTo>
                    <a:pt x="144780" y="0"/>
                  </a:moveTo>
                  <a:lnTo>
                    <a:pt x="49917300" y="0"/>
                  </a:lnTo>
                  <a:lnTo>
                    <a:pt x="49917300" y="144780"/>
                  </a:lnTo>
                  <a:lnTo>
                    <a:pt x="144780" y="144780"/>
                  </a:lnTo>
                  <a:lnTo>
                    <a:pt x="144780" y="0"/>
                  </a:lnTo>
                  <a:close/>
                </a:path>
              </a:pathLst>
            </a:custGeom>
            <a:solidFill>
              <a:srgbClr val="2E414D"/>
            </a:solidFill>
          </p:spPr>
        </p:sp>
      </p:grpSp>
      <p:pic>
        <p:nvPicPr>
          <p:cNvPr id="6" name="Picture 6"/>
          <p:cNvPicPr>
            <a:picLocks noChangeAspect="1"/>
          </p:cNvPicPr>
          <p:nvPr/>
        </p:nvPicPr>
        <p:blipFill>
          <a:blip r:embed="rId2"/>
          <a:srcRect/>
          <a:stretch>
            <a:fillRect/>
          </a:stretch>
        </p:blipFill>
        <p:spPr>
          <a:xfrm>
            <a:off x="2587836" y="2841433"/>
            <a:ext cx="13112328" cy="5400309"/>
          </a:xfrm>
          <a:prstGeom prst="rect">
            <a:avLst/>
          </a:prstGeom>
        </p:spPr>
      </p:pic>
      <p:sp>
        <p:nvSpPr>
          <p:cNvPr id="7" name="TextBox 7"/>
          <p:cNvSpPr txBox="1"/>
          <p:nvPr/>
        </p:nvSpPr>
        <p:spPr>
          <a:xfrm>
            <a:off x="854240" y="306705"/>
            <a:ext cx="16579520" cy="721995"/>
          </a:xfrm>
          <a:prstGeom prst="rect">
            <a:avLst/>
          </a:prstGeom>
        </p:spPr>
        <p:txBody>
          <a:bodyPr lIns="0" tIns="0" rIns="0" bIns="0" rtlCol="0" anchor="t">
            <a:spAutoFit/>
          </a:bodyPr>
          <a:lstStyle/>
          <a:p>
            <a:pPr>
              <a:lnSpc>
                <a:spcPts val="5880"/>
              </a:lnSpc>
            </a:pPr>
            <a:r>
              <a:rPr lang="en-US" sz="4200">
                <a:solidFill>
                  <a:srgbClr val="000000"/>
                </a:solidFill>
                <a:latin typeface="Times Neue Roman Bold"/>
              </a:rPr>
              <a:t>3.Kiến trúc nghiệp vụ</a:t>
            </a:r>
          </a:p>
        </p:txBody>
      </p:sp>
      <p:sp>
        <p:nvSpPr>
          <p:cNvPr id="8" name="TextBox 8"/>
          <p:cNvSpPr txBox="1"/>
          <p:nvPr/>
        </p:nvSpPr>
        <p:spPr>
          <a:xfrm>
            <a:off x="1028700" y="1511576"/>
            <a:ext cx="16230600" cy="4813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Times Neue Roman Bold"/>
              </a:rPr>
              <a:t>Danh mục đơn vị/chức danh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1178</Words>
  <Application>Microsoft Office PowerPoint</Application>
  <PresentationFormat>Custom</PresentationFormat>
  <Paragraphs>108</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Times Neue Roman Bold</vt:lpstr>
      <vt:lpstr>Arial</vt:lpstr>
      <vt:lpstr>Times Neue Roman</vt:lpstr>
      <vt:lpstr>Calibri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by Nguyen Viet Chinh</dc:title>
  <cp:lastModifiedBy>Nguyen Viet Chinh</cp:lastModifiedBy>
  <cp:revision>2</cp:revision>
  <dcterms:created xsi:type="dcterms:W3CDTF">2006-08-16T00:00:00Z</dcterms:created>
  <dcterms:modified xsi:type="dcterms:W3CDTF">2022-01-16T09:24:51Z</dcterms:modified>
  <dc:identifier>DAD5IasJpBo</dc:identifier>
</cp:coreProperties>
</file>